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409" r:id="rId3"/>
    <p:sldId id="410" r:id="rId4"/>
    <p:sldId id="402" r:id="rId5"/>
    <p:sldId id="411" r:id="rId6"/>
    <p:sldId id="412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C3300"/>
    <a:srgbClr val="3366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COIN%20-%20UFGD%20-%20v.2.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COIN%20-%20UFGD%20-%20v.2.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COIN%20-%20UFGD%20-%20v.2.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COIN%20-%20UFGD%20-%20v.2.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RELATORIOS%20CONSOLIDADOS\2017_Relat&#243;rio%20Consolidados\2017_Relat&#243;rio%20de%20Indicadores%20da%20COIN%20-%20UFGD%20-%20v.2.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galileu\Indicadores-UFGD\RELATORIOS%20CONSOLIDADOS\2017_Relat&#243;rio%20Consolidados\2017_Relat&#243;rio%20de%20Indicadores%20da%20COIN%20-%20UFGD%20-%20v.2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'Dados gerais - COIN'!$B$60</c:f>
              <c:strCache>
                <c:ptCount val="1"/>
                <c:pt idx="0">
                  <c:v>Telefonia Móvel (Número de Linhas voz e dados)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COIN'!$C$59:$N$59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COIN'!$C$60:$N$60</c:f>
              <c:numCache>
                <c:formatCode>#,##0</c:formatCode>
                <c:ptCount val="12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95</c:v>
                </c:pt>
                <c:pt idx="4">
                  <c:v>95</c:v>
                </c:pt>
                <c:pt idx="5">
                  <c:v>95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95</c:v>
                </c:pt>
                <c:pt idx="10">
                  <c:v>95</c:v>
                </c:pt>
                <c:pt idx="1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E-44F3-B626-B1EFD8D02DDB}"/>
            </c:ext>
          </c:extLst>
        </c:ser>
        <c:ser>
          <c:idx val="1"/>
          <c:order val="1"/>
          <c:tx>
            <c:strRef>
              <c:f>'Dados gerais - COIN'!$B$61</c:f>
              <c:strCache>
                <c:ptCount val="1"/>
                <c:pt idx="0">
                  <c:v>Telefonia Móvel (Número de Linhas dados)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COIN'!$C$59:$N$59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COIN'!$C$61:$N$61</c:f>
              <c:numCache>
                <c:formatCode>#,##0</c:formatCode>
                <c:ptCount val="12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9E-44F3-B626-B1EFD8D02DDB}"/>
            </c:ext>
          </c:extLst>
        </c:ser>
        <c:ser>
          <c:idx val="2"/>
          <c:order val="2"/>
          <c:tx>
            <c:strRef>
              <c:f>'Dados gerais - COIN'!$B$62</c:f>
              <c:strCache>
                <c:ptCount val="1"/>
                <c:pt idx="0">
                  <c:v>Telefonia Móvel (Número de Linhas voz)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COIN'!$C$59:$N$59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COIN'!$C$62:$N$62</c:f>
              <c:numCache>
                <c:formatCode>#,##0</c:formatCode>
                <c:ptCount val="12"/>
                <c:pt idx="0">
                  <c:v>85</c:v>
                </c:pt>
                <c:pt idx="1">
                  <c:v>85</c:v>
                </c:pt>
                <c:pt idx="2">
                  <c:v>85</c:v>
                </c:pt>
                <c:pt idx="3">
                  <c:v>85</c:v>
                </c:pt>
                <c:pt idx="4">
                  <c:v>85</c:v>
                </c:pt>
                <c:pt idx="5">
                  <c:v>85</c:v>
                </c:pt>
                <c:pt idx="6">
                  <c:v>85</c:v>
                </c:pt>
                <c:pt idx="7">
                  <c:v>85</c:v>
                </c:pt>
                <c:pt idx="8">
                  <c:v>85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9E-44F3-B626-B1EFD8D02D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12806528"/>
        <c:axId val="112845568"/>
        <c:axId val="0"/>
      </c:bar3DChart>
      <c:catAx>
        <c:axId val="112806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2845568"/>
        <c:crosses val="autoZero"/>
        <c:auto val="1"/>
        <c:lblAlgn val="ctr"/>
        <c:lblOffset val="100"/>
        <c:noMultiLvlLbl val="0"/>
      </c:catAx>
      <c:valAx>
        <c:axId val="1128455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crossAx val="1128065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166192214695974"/>
          <c:y val="1.9284850914436002E-2"/>
          <c:w val="0.86833807785304029"/>
          <c:h val="0.83213676148131954"/>
        </c:manualLayout>
      </c:layout>
      <c:bar3DChart>
        <c:barDir val="col"/>
        <c:grouping val="stacked"/>
        <c:varyColors val="0"/>
        <c:ser>
          <c:idx val="0"/>
          <c:order val="0"/>
          <c:tx>
            <c:v>Telefonia Fixa</c:v>
          </c:tx>
          <c:invertIfNegative val="0"/>
          <c:cat>
            <c:strRef>
              <c:f>'Dados gerais - COIN'!$C$50:$N$50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COIN'!$C$54:$N$54</c:f>
              <c:numCache>
                <c:formatCode>#,##0.00</c:formatCode>
                <c:ptCount val="12"/>
                <c:pt idx="0">
                  <c:v>542.86</c:v>
                </c:pt>
                <c:pt idx="1">
                  <c:v>798.35</c:v>
                </c:pt>
                <c:pt idx="2">
                  <c:v>927.8</c:v>
                </c:pt>
                <c:pt idx="3">
                  <c:v>1097.31</c:v>
                </c:pt>
                <c:pt idx="4">
                  <c:v>481.19</c:v>
                </c:pt>
                <c:pt idx="5">
                  <c:v>1434.05</c:v>
                </c:pt>
                <c:pt idx="6">
                  <c:v>869.92</c:v>
                </c:pt>
                <c:pt idx="7">
                  <c:v>869.78</c:v>
                </c:pt>
                <c:pt idx="8">
                  <c:v>965.22</c:v>
                </c:pt>
                <c:pt idx="9">
                  <c:v>889.17</c:v>
                </c:pt>
                <c:pt idx="10">
                  <c:v>883.91</c:v>
                </c:pt>
                <c:pt idx="11">
                  <c:v>690.88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B-4DDF-86E1-D596E7FD73A3}"/>
            </c:ext>
          </c:extLst>
        </c:ser>
        <c:ser>
          <c:idx val="1"/>
          <c:order val="1"/>
          <c:tx>
            <c:v>Telefonia Móvel</c:v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'Dados gerais - COIN'!$C$50:$N$50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COIN'!$C$65:$N$65</c:f>
              <c:numCache>
                <c:formatCode>#,##0.00</c:formatCode>
                <c:ptCount val="12"/>
                <c:pt idx="0">
                  <c:v>5640.33</c:v>
                </c:pt>
                <c:pt idx="1">
                  <c:v>5698.65</c:v>
                </c:pt>
                <c:pt idx="2">
                  <c:v>5676.15</c:v>
                </c:pt>
                <c:pt idx="3">
                  <c:v>5909.6799999999994</c:v>
                </c:pt>
                <c:pt idx="4">
                  <c:v>5654.46</c:v>
                </c:pt>
                <c:pt idx="5">
                  <c:v>5892.46</c:v>
                </c:pt>
                <c:pt idx="6">
                  <c:v>5574.65</c:v>
                </c:pt>
                <c:pt idx="7">
                  <c:v>5804.15</c:v>
                </c:pt>
                <c:pt idx="8">
                  <c:v>5858.08</c:v>
                </c:pt>
                <c:pt idx="9">
                  <c:v>5549.8899999999994</c:v>
                </c:pt>
                <c:pt idx="10">
                  <c:v>5600</c:v>
                </c:pt>
                <c:pt idx="11">
                  <c:v>5687.4500000000007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2B-4DDF-86E1-D596E7FD73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37831936"/>
        <c:axId val="50454528"/>
        <c:axId val="0"/>
      </c:bar3DChart>
      <c:catAx>
        <c:axId val="137831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0454528"/>
        <c:crosses val="autoZero"/>
        <c:auto val="1"/>
        <c:lblAlgn val="ctr"/>
        <c:lblOffset val="100"/>
        <c:noMultiLvlLbl val="0"/>
      </c:catAx>
      <c:valAx>
        <c:axId val="50454528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378319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9E6-4156-8416-AE6F70FFC4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09E6-4156-8416-AE6F70FFC4B9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'Dados gerais - COIN'!$B$42:$B$44</c:f>
              <c:strCache>
                <c:ptCount val="3"/>
                <c:pt idx="0">
                  <c:v>Ramais Telefônicos Analógicos</c:v>
                </c:pt>
                <c:pt idx="1">
                  <c:v>Ramais Telefônicos Digitais</c:v>
                </c:pt>
                <c:pt idx="2">
                  <c:v>Ramais Telefônicos IP</c:v>
                </c:pt>
              </c:strCache>
            </c:strRef>
          </c:cat>
          <c:val>
            <c:numRef>
              <c:f>'Dados gerais - COIN'!$N$42:$N$44</c:f>
              <c:numCache>
                <c:formatCode>#,##0</c:formatCode>
                <c:ptCount val="3"/>
                <c:pt idx="0">
                  <c:v>351</c:v>
                </c:pt>
                <c:pt idx="1">
                  <c:v>13</c:v>
                </c:pt>
                <c:pt idx="2">
                  <c:v>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E6-4156-8416-AE6F70FFC4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61CD-4072-8344-2478FE13CF5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'Dados gerais - COIN'!$B$18:$B$20</c:f>
              <c:strCache>
                <c:ptCount val="3"/>
                <c:pt idx="0">
                  <c:v>  Acesso Portal UFGD (MS)</c:v>
                </c:pt>
                <c:pt idx="1">
                  <c:v>  Acesso Portal UFGD (Outros Estados)</c:v>
                </c:pt>
                <c:pt idx="2">
                  <c:v>  Acesso Portal UFGD (Exterior)</c:v>
                </c:pt>
              </c:strCache>
            </c:strRef>
          </c:cat>
          <c:val>
            <c:numRef>
              <c:f>'Dados gerais - COIN'!$N$18:$N$20</c:f>
              <c:numCache>
                <c:formatCode>#,##0</c:formatCode>
                <c:ptCount val="3"/>
                <c:pt idx="0">
                  <c:v>912789</c:v>
                </c:pt>
                <c:pt idx="1">
                  <c:v>622258</c:v>
                </c:pt>
                <c:pt idx="2">
                  <c:v>19266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CD-4072-8344-2478FE13C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758368426033884E-2"/>
          <c:y val="1.9651313698216887E-2"/>
          <c:w val="0.90935777777777749"/>
          <c:h val="0.675325615343654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'Dados gerais - COIN'!$B$33</c:f>
              <c:strCache>
                <c:ptCount val="1"/>
                <c:pt idx="0">
                  <c:v>Total - Acesso Portal UFGD (MS)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COIN'!$C$31:$N$31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COIN'!$C$33:$N$33</c:f>
              <c:numCache>
                <c:formatCode>#,##0</c:formatCode>
                <c:ptCount val="12"/>
                <c:pt idx="0">
                  <c:v>178449</c:v>
                </c:pt>
                <c:pt idx="1">
                  <c:v>183297</c:v>
                </c:pt>
                <c:pt idx="2">
                  <c:v>177698</c:v>
                </c:pt>
                <c:pt idx="3">
                  <c:v>100524</c:v>
                </c:pt>
                <c:pt idx="4">
                  <c:v>31454</c:v>
                </c:pt>
                <c:pt idx="5">
                  <c:v>18441</c:v>
                </c:pt>
                <c:pt idx="6">
                  <c:v>39573</c:v>
                </c:pt>
                <c:pt idx="7">
                  <c:v>50810</c:v>
                </c:pt>
                <c:pt idx="8">
                  <c:v>38986</c:v>
                </c:pt>
                <c:pt idx="9">
                  <c:v>37368</c:v>
                </c:pt>
                <c:pt idx="10">
                  <c:v>36205</c:v>
                </c:pt>
                <c:pt idx="11">
                  <c:v>19984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F-4D04-8553-38FACE869746}"/>
            </c:ext>
          </c:extLst>
        </c:ser>
        <c:ser>
          <c:idx val="1"/>
          <c:order val="1"/>
          <c:tx>
            <c:strRef>
              <c:f>'Dados gerais - COIN'!$B$34</c:f>
              <c:strCache>
                <c:ptCount val="1"/>
                <c:pt idx="0">
                  <c:v>Total - Acesso Portal UFGD (Outros Estados)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COIN'!$C$31:$N$31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COIN'!$C$34:$N$34</c:f>
              <c:numCache>
                <c:formatCode>#,##0</c:formatCode>
                <c:ptCount val="12"/>
                <c:pt idx="0">
                  <c:v>134320</c:v>
                </c:pt>
                <c:pt idx="1">
                  <c:v>127309</c:v>
                </c:pt>
                <c:pt idx="2">
                  <c:v>139395</c:v>
                </c:pt>
                <c:pt idx="3">
                  <c:v>62905</c:v>
                </c:pt>
                <c:pt idx="4">
                  <c:v>14637</c:v>
                </c:pt>
                <c:pt idx="5">
                  <c:v>7804</c:v>
                </c:pt>
                <c:pt idx="6">
                  <c:v>23585</c:v>
                </c:pt>
                <c:pt idx="7">
                  <c:v>31703</c:v>
                </c:pt>
                <c:pt idx="8">
                  <c:v>22120</c:v>
                </c:pt>
                <c:pt idx="9">
                  <c:v>20329</c:v>
                </c:pt>
                <c:pt idx="10">
                  <c:v>24452</c:v>
                </c:pt>
                <c:pt idx="11">
                  <c:v>13699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8F-4D04-8553-38FACE869746}"/>
            </c:ext>
          </c:extLst>
        </c:ser>
        <c:ser>
          <c:idx val="2"/>
          <c:order val="2"/>
          <c:tx>
            <c:strRef>
              <c:f>'Dados gerais - COIN'!$B$35</c:f>
              <c:strCache>
                <c:ptCount val="1"/>
                <c:pt idx="0">
                  <c:v>Total - Acesso Portal UFGD (Exterior)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5.311487105682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8F-4D04-8553-38FACE869746}"/>
                </c:ext>
              </c:extLst>
            </c:dLbl>
            <c:dLbl>
              <c:idx val="1"/>
              <c:layout>
                <c:manualLayout>
                  <c:x val="0"/>
                  <c:y val="-4.6866308713274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8F-4D04-8553-38FACE869746}"/>
                </c:ext>
              </c:extLst>
            </c:dLbl>
            <c:dLbl>
              <c:idx val="2"/>
              <c:layout>
                <c:manualLayout>
                  <c:x val="0"/>
                  <c:y val="-5.6239275236636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8F-4D04-8553-38FACE869746}"/>
                </c:ext>
              </c:extLst>
            </c:dLbl>
            <c:dLbl>
              <c:idx val="3"/>
              <c:layout>
                <c:manualLayout>
                  <c:x val="0"/>
                  <c:y val="-5.311487105682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8F-4D04-8553-38FACE869746}"/>
                </c:ext>
              </c:extLst>
            </c:dLbl>
            <c:dLbl>
              <c:idx val="4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8F-4D04-8553-38FACE869746}"/>
                </c:ext>
              </c:extLst>
            </c:dLbl>
            <c:dLbl>
              <c:idx val="5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8F-4D04-8553-38FACE869746}"/>
                </c:ext>
              </c:extLst>
            </c:dLbl>
            <c:dLbl>
              <c:idx val="6"/>
              <c:layout>
                <c:manualLayout>
                  <c:x val="0"/>
                  <c:y val="-4.6866062697197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8F-4D04-8553-38FACE869746}"/>
                </c:ext>
              </c:extLst>
            </c:dLbl>
            <c:dLbl>
              <c:idx val="7"/>
              <c:layout>
                <c:manualLayout>
                  <c:x val="0"/>
                  <c:y val="-5.6239275236636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8F-4D04-8553-38FACE869746}"/>
                </c:ext>
              </c:extLst>
            </c:dLbl>
            <c:dLbl>
              <c:idx val="8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8F-4D04-8553-38FACE869746}"/>
                </c:ext>
              </c:extLst>
            </c:dLbl>
            <c:dLbl>
              <c:idx val="9"/>
              <c:layout>
                <c:manualLayout>
                  <c:x val="0"/>
                  <c:y val="-5.62392752366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8F-4D04-8553-38FACE869746}"/>
                </c:ext>
              </c:extLst>
            </c:dLbl>
            <c:dLbl>
              <c:idx val="10"/>
              <c:layout>
                <c:manualLayout>
                  <c:x val="0"/>
                  <c:y val="-4.9990466877010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8F-4D04-8553-38FACE869746}"/>
                </c:ext>
              </c:extLst>
            </c:dLbl>
            <c:dLbl>
              <c:idx val="11"/>
              <c:layout>
                <c:manualLayout>
                  <c:x val="0"/>
                  <c:y val="-6.2488083596263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8F-4D04-8553-38FACE86974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'Dados gerais - COIN'!$C$31:$N$31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'Dados gerais - COIN'!$C$35:$N$35</c:f>
              <c:numCache>
                <c:formatCode>#,##0</c:formatCode>
                <c:ptCount val="12"/>
                <c:pt idx="0">
                  <c:v>4121</c:v>
                </c:pt>
                <c:pt idx="1">
                  <c:v>4454</c:v>
                </c:pt>
                <c:pt idx="2">
                  <c:v>4271</c:v>
                </c:pt>
                <c:pt idx="3">
                  <c:v>1981</c:v>
                </c:pt>
                <c:pt idx="4">
                  <c:v>406</c:v>
                </c:pt>
                <c:pt idx="5">
                  <c:v>348</c:v>
                </c:pt>
                <c:pt idx="6">
                  <c:v>659</c:v>
                </c:pt>
                <c:pt idx="7">
                  <c:v>643</c:v>
                </c:pt>
                <c:pt idx="8">
                  <c:v>675</c:v>
                </c:pt>
                <c:pt idx="9">
                  <c:v>541</c:v>
                </c:pt>
                <c:pt idx="10">
                  <c:v>608</c:v>
                </c:pt>
                <c:pt idx="11">
                  <c:v>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8F-4D04-8553-38FACE8697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0473216"/>
        <c:axId val="50479104"/>
        <c:axId val="0"/>
      </c:bar3DChart>
      <c:catAx>
        <c:axId val="50473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0479104"/>
        <c:crosses val="autoZero"/>
        <c:auto val="1"/>
        <c:lblAlgn val="ctr"/>
        <c:lblOffset val="100"/>
        <c:noMultiLvlLbl val="0"/>
      </c:catAx>
      <c:valAx>
        <c:axId val="5047910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crossAx val="50473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'Dados gerais - COIN'!$C$69</c:f>
              <c:strCache>
                <c:ptCount val="1"/>
                <c:pt idx="0">
                  <c:v>Qtde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10000"/>
                  <a:lumOff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38B-49DD-B51A-403317EF81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38B-49DD-B51A-403317EF81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38B-49DD-B51A-403317EF81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60A-430C-BF7A-92E8E11F01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60A-430C-BF7A-92E8E11F01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'Dados gerais - COIN'!$B$70:$B$74</c:f>
              <c:strCache>
                <c:ptCount val="5"/>
                <c:pt idx="0">
                  <c:v>Atendimento</c:v>
                </c:pt>
                <c:pt idx="1">
                  <c:v>Coordenadoria</c:v>
                </c:pt>
                <c:pt idx="2">
                  <c:v>Desenvolvimento</c:v>
                </c:pt>
                <c:pt idx="3">
                  <c:v>Governança</c:v>
                </c:pt>
                <c:pt idx="4">
                  <c:v>Serviços</c:v>
                </c:pt>
              </c:strCache>
            </c:strRef>
          </c:cat>
          <c:val>
            <c:numRef>
              <c:f>'Dados gerais - COIN'!$C$70:$C$74</c:f>
              <c:numCache>
                <c:formatCode>#,##0</c:formatCode>
                <c:ptCount val="5"/>
                <c:pt idx="0">
                  <c:v>2850</c:v>
                </c:pt>
                <c:pt idx="1">
                  <c:v>38</c:v>
                </c:pt>
                <c:pt idx="2">
                  <c:v>1773</c:v>
                </c:pt>
                <c:pt idx="3">
                  <c:v>320</c:v>
                </c:pt>
                <c:pt idx="4">
                  <c:v>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8B-49DD-B51A-403317EF8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25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27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12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137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75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23/07/2019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619268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linhas ativas por tipo de serviço – 2017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259632" y="6495147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6461831"/>
              </p:ext>
            </p:extLst>
          </p:nvPr>
        </p:nvGraphicFramePr>
        <p:xfrm>
          <a:off x="1331640" y="2174875"/>
          <a:ext cx="61926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382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80392" y="1535113"/>
            <a:ext cx="769200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Gasto com serviços de telefonia (em R$) - 2017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0000000-0008-0000-0200-00000F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6430317"/>
              </p:ext>
            </p:extLst>
          </p:nvPr>
        </p:nvGraphicFramePr>
        <p:xfrm>
          <a:off x="480392" y="2174875"/>
          <a:ext cx="76920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552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Ramais e linhas telefônicas em 2017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Acessos ao Portal antigo da UFGD em 2017, por origem de acesso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200-000010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4455900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200-000012000000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815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80392" y="1535113"/>
            <a:ext cx="769200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acessos ao Portal da UFGD (antigo e novo) em 2017, por origem de acesso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00000000-0008-0000-0200-000011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308303"/>
              </p:ext>
            </p:extLst>
          </p:nvPr>
        </p:nvGraphicFramePr>
        <p:xfrm>
          <a:off x="457200" y="2174875"/>
          <a:ext cx="769200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007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80392" y="163876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COIN</a:t>
            </a:r>
            <a:endParaRPr lang="pt-BR" sz="3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80392" y="1535113"/>
            <a:ext cx="769200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cs typeface="Arial" pitchFamily="34" charset="0"/>
              </a:rPr>
              <a:t>Número de atendimentos realizados por área de serviço.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547664" y="6495147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Century Gothic" panose="020B0502020202020204" pitchFamily="34" charset="0"/>
              </a:rPr>
              <a:t>Fonte: Coordenadoria de Desenvolvimento de Tecnologia da Informação. Org. DIPLAN/COPLAN/PROAP.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0000000-0008-0000-0200-000013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8837824"/>
              </p:ext>
            </p:extLst>
          </p:nvPr>
        </p:nvGraphicFramePr>
        <p:xfrm>
          <a:off x="480392" y="2174875"/>
          <a:ext cx="766881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2876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6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8587</TotalTime>
  <Words>192</Words>
  <Application>Microsoft Office PowerPoint</Application>
  <PresentationFormat>Apresentação na tela 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Calibri</vt:lpstr>
      <vt:lpstr>Cambria</vt:lpstr>
      <vt:lpstr>Century Gothic</vt:lpstr>
      <vt:lpstr>Adjacência</vt:lpstr>
      <vt:lpstr>Indicadores da    </vt:lpstr>
      <vt:lpstr>Indicadores da UFGD COIN</vt:lpstr>
      <vt:lpstr>Indicadores da UFGD COIN</vt:lpstr>
      <vt:lpstr>Indicadores da UFGD COIN</vt:lpstr>
      <vt:lpstr>Indicadores da UFGD COIN</vt:lpstr>
      <vt:lpstr>Indicadores da UFGD COIN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</cp:lastModifiedBy>
  <cp:revision>766</cp:revision>
  <cp:lastPrinted>2013-09-26T11:36:08Z</cp:lastPrinted>
  <dcterms:created xsi:type="dcterms:W3CDTF">2013-09-24T13:35:27Z</dcterms:created>
  <dcterms:modified xsi:type="dcterms:W3CDTF">2019-07-23T15:21:20Z</dcterms:modified>
</cp:coreProperties>
</file>